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303" r:id="rId2"/>
    <p:sldId id="581" r:id="rId3"/>
    <p:sldId id="406" r:id="rId4"/>
    <p:sldId id="326" r:id="rId5"/>
    <p:sldId id="585" r:id="rId6"/>
    <p:sldId id="258" r:id="rId7"/>
    <p:sldId id="348" r:id="rId8"/>
    <p:sldId id="264" r:id="rId9"/>
    <p:sldId id="328" r:id="rId10"/>
    <p:sldId id="329" r:id="rId11"/>
    <p:sldId id="330" r:id="rId12"/>
    <p:sldId id="331" r:id="rId13"/>
    <p:sldId id="332" r:id="rId14"/>
    <p:sldId id="349" r:id="rId15"/>
    <p:sldId id="334" r:id="rId16"/>
    <p:sldId id="335" r:id="rId17"/>
    <p:sldId id="336" r:id="rId18"/>
    <p:sldId id="337" r:id="rId19"/>
    <p:sldId id="338" r:id="rId20"/>
    <p:sldId id="350" r:id="rId21"/>
    <p:sldId id="340" r:id="rId22"/>
    <p:sldId id="341" r:id="rId23"/>
    <p:sldId id="351" r:id="rId24"/>
    <p:sldId id="352" r:id="rId25"/>
    <p:sldId id="344" r:id="rId26"/>
    <p:sldId id="573" r:id="rId27"/>
    <p:sldId id="541" r:id="rId28"/>
    <p:sldId id="492" r:id="rId29"/>
    <p:sldId id="582" r:id="rId30"/>
    <p:sldId id="586" r:id="rId31"/>
    <p:sldId id="587" r:id="rId32"/>
    <p:sldId id="588" r:id="rId33"/>
    <p:sldId id="589" r:id="rId34"/>
    <p:sldId id="5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DD5"/>
    <a:srgbClr val="8DB4E2"/>
    <a:srgbClr val="92B573"/>
    <a:srgbClr val="D3908F"/>
    <a:srgbClr val="FF0000"/>
    <a:srgbClr val="E0524A"/>
    <a:srgbClr val="75B6E5"/>
    <a:srgbClr val="8D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70456"/>
  </p:normalViewPr>
  <p:slideViewPr>
    <p:cSldViewPr snapToGrid="0" snapToObjects="1">
      <p:cViewPr varScale="1">
        <p:scale>
          <a:sx n="100" d="100"/>
          <a:sy n="100" d="100"/>
        </p:scale>
        <p:origin x="3372" y="90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8845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34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5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2902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06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baseline="0" dirty="0"/>
              <a:t>To answer this question we need to be able to group data.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55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83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43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08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73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29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26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920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5714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42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03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26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dplyr</a:t>
            </a:r>
            <a:r>
              <a:rPr lang="en-US" dirty="0"/>
              <a:t> cheat sheet helps with the grammar of transforming data including functions functions grouping and summarizing data.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dplyr</a:t>
            </a:r>
            <a:r>
              <a:rPr lang="en-US" dirty="0"/>
              <a:t> cheat sheet is available on the RStudio website.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17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78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08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9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44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88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2394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090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6753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4CD6EC9-350B-7044-B5F0-8DCF21610B34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FA98B-EA5F-714E-A794-F1873AF6F273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48A3E-C0E7-224D-8307-E096DE5D56AC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C7F2C-1188-B142-BB61-171D6120330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0074-8971-E04D-9BC0-BE45F9FDAB75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B8C1-84C2-8646-8732-51338E926D44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1DE77-30E9-3F4D-BBA5-9B6AB79190B6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7EBE-1DB2-E74E-9C44-79AC52ED10C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24838CF-CBF1-4447-82E7-DAC39F50D634}" type="datetime1">
              <a:rPr lang="en-US" smtClean="0"/>
              <a:t>7/7/2023</a:t>
            </a:fld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33664DC-9917-D640-9945-1A214E394308}" type="datetime1">
              <a:rPr lang="en-US" smtClean="0"/>
              <a:t>7/7/2023</a:t>
            </a:fld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AE76-ADD2-C54F-A619-039722557B0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EF16A-3B61-9E4F-9E1F-EB5DF7E46F0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5ECA-FE03-EB4F-9287-38F194A60F5A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0FEB-939C-6D4F-AA90-A288EC45062B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799EA-DDAD-854E-A05A-18B120B5A28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1D07-0F0E-C944-8AC9-C81607AC64B5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5013B-1C83-744C-AE64-CBAFADC9E8F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19A642-2C89-DA4A-A5A6-140F44AFA833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7/7/2023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78" r:id="rId18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rmAutofit/>
          </a:bodyPr>
          <a:lstStyle/>
          <a:p>
            <a:r>
              <a:rPr lang="en-US" sz="4400" b="1" dirty="0"/>
              <a:t>Grouping and Summarizing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3200" dirty="0"/>
              <a:t>Robert Benirschke</a:t>
            </a:r>
          </a:p>
          <a:p>
            <a:r>
              <a:rPr lang="en-US" sz="3200" dirty="0"/>
              <a:t>July 23, 2023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87;p40"/>
          <p:cNvSpPr/>
          <p:nvPr/>
        </p:nvSpPr>
        <p:spPr>
          <a:xfrm>
            <a:off x="6795414" y="5164260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6865339" y="1382747"/>
            <a:ext cx="2878268" cy="223934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6962102" y="1593054"/>
            <a:ext cx="265516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</a:t>
            </a:r>
            <a:r>
              <a:rPr lang="en-US" sz="2062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of observations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60075" y="2410049"/>
            <a:ext cx="93925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alkaline_phosphatase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	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6B134-6FFC-1FF6-D26B-29CB7332F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795" y="4619698"/>
            <a:ext cx="3858163" cy="1838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601658-7515-FB81-B4FF-0F194B0CE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576" y="4957773"/>
            <a:ext cx="1409897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6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87;p40"/>
          <p:cNvSpPr/>
          <p:nvPr/>
        </p:nvSpPr>
        <p:spPr>
          <a:xfrm>
            <a:off x="5619559" y="4854523"/>
            <a:ext cx="322654" cy="224464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19" name="Google Shape;131;p17"/>
          <p:cNvSpPr/>
          <p:nvPr/>
        </p:nvSpPr>
        <p:spPr>
          <a:xfrm>
            <a:off x="1072055" y="2196331"/>
            <a:ext cx="10762593" cy="2161934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0" name="Rectangle 19"/>
          <p:cNvSpPr/>
          <p:nvPr/>
        </p:nvSpPr>
        <p:spPr>
          <a:xfrm>
            <a:off x="1622915" y="2173051"/>
            <a:ext cx="93925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alkaline_phosphatase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mean_alp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mean(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alkaline_phosphatase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1400" dirty="0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7336211" y="925131"/>
            <a:ext cx="2894275" cy="3019345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7336211" y="1289074"/>
            <a:ext cx="292125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of distinct values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D6C56-88AF-44BC-7EDE-EE9A90B59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55" y="4601326"/>
            <a:ext cx="3915321" cy="1876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7311F0-AF13-5549-B4E7-BEBC2877D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016" y="5058589"/>
            <a:ext cx="2991267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9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883" y="2238375"/>
            <a:ext cx="11140224" cy="3998652"/>
          </a:xfrm>
        </p:spPr>
        <p:txBody>
          <a:bodyPr>
            <a:normAutofit fontScale="92500"/>
          </a:bodyPr>
          <a:lstStyle/>
          <a:p>
            <a:r>
              <a:rPr lang="en-US" dirty="0"/>
              <a:t>- Open “05 – Group by and </a:t>
            </a:r>
            <a:r>
              <a:rPr lang="en-US" dirty="0" err="1"/>
              <a:t>Summarize.Rmd</a:t>
            </a:r>
            <a:r>
              <a:rPr lang="en-US" dirty="0"/>
              <a:t>”</a:t>
            </a:r>
          </a:p>
          <a:p>
            <a:r>
              <a:rPr lang="en-US" dirty="0"/>
              <a:t>- Run the setup chunk</a:t>
            </a:r>
          </a:p>
          <a:p>
            <a:r>
              <a:rPr lang="en-US" dirty="0"/>
              <a:t>- Fill-in gaps to calculate: </a:t>
            </a:r>
          </a:p>
          <a:p>
            <a:r>
              <a:rPr lang="en-US" dirty="0"/>
              <a:t>  a) Median Alkaline Phosphatase concentration</a:t>
            </a:r>
          </a:p>
          <a:p>
            <a:r>
              <a:rPr lang="en-US" dirty="0"/>
              <a:t>  b) Mean Calcium concentration</a:t>
            </a:r>
          </a:p>
        </p:txBody>
      </p:sp>
    </p:spTree>
    <p:extLst>
      <p:ext uri="{BB962C8B-B14F-4D97-AF65-F5344CB8AC3E}">
        <p14:creationId xmlns:p14="http://schemas.microsoft.com/office/powerpoint/2010/main" val="1878315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69" y="199102"/>
            <a:ext cx="8466829" cy="6459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2" y="1020403"/>
            <a:ext cx="3152173" cy="537302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36026" y="1622323"/>
            <a:ext cx="1858297" cy="2920180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 rot="5400000">
            <a:off x="2323261" y="2522364"/>
            <a:ext cx="5368414" cy="2373712"/>
          </a:xfrm>
          <a:custGeom>
            <a:avLst/>
            <a:gdLst>
              <a:gd name="connsiteX0" fmla="*/ 0 w 5368414"/>
              <a:gd name="connsiteY0" fmla="*/ 2373711 h 2373711"/>
              <a:gd name="connsiteX1" fmla="*/ 593428 w 5368414"/>
              <a:gd name="connsiteY1" fmla="*/ 0 h 2373711"/>
              <a:gd name="connsiteX2" fmla="*/ 4774986 w 5368414"/>
              <a:gd name="connsiteY2" fmla="*/ 0 h 2373711"/>
              <a:gd name="connsiteX3" fmla="*/ 5368414 w 5368414"/>
              <a:gd name="connsiteY3" fmla="*/ 2373711 h 2373711"/>
              <a:gd name="connsiteX4" fmla="*/ 0 w 5368414"/>
              <a:gd name="connsiteY4" fmla="*/ 2373711 h 2373711"/>
              <a:gd name="connsiteX0" fmla="*/ 0 w 5368414"/>
              <a:gd name="connsiteY0" fmla="*/ 2373712 h 2373712"/>
              <a:gd name="connsiteX1" fmla="*/ 593428 w 5368414"/>
              <a:gd name="connsiteY1" fmla="*/ 1 h 2373712"/>
              <a:gd name="connsiteX2" fmla="*/ 3498638 w 5368414"/>
              <a:gd name="connsiteY2" fmla="*/ 0 h 2373712"/>
              <a:gd name="connsiteX3" fmla="*/ 5368414 w 5368414"/>
              <a:gd name="connsiteY3" fmla="*/ 2373712 h 2373712"/>
              <a:gd name="connsiteX4" fmla="*/ 0 w 5368414"/>
              <a:gd name="connsiteY4" fmla="*/ 2373712 h 237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8414" h="2373712">
                <a:moveTo>
                  <a:pt x="0" y="2373712"/>
                </a:moveTo>
                <a:lnTo>
                  <a:pt x="593428" y="1"/>
                </a:lnTo>
                <a:lnTo>
                  <a:pt x="3498638" y="0"/>
                </a:lnTo>
                <a:lnTo>
                  <a:pt x="5368414" y="2373712"/>
                </a:lnTo>
                <a:lnTo>
                  <a:pt x="0" y="237371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28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2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Minimum and maximum values</a:t>
            </a:r>
            <a:br>
              <a:rPr lang="en-US" sz="2800" dirty="0">
                <a:latin typeface="Calibri"/>
                <a:ea typeface="Calibri"/>
                <a:cs typeface="Calibri"/>
                <a:sym typeface="Calibri"/>
              </a:rPr>
            </a:b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Calculate the center 95</a:t>
            </a:r>
            <a:r>
              <a:rPr lang="en-US" sz="2800" baseline="30000" dirty="0"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percentile range</a:t>
            </a:r>
          </a:p>
          <a:p>
            <a:pPr marL="464003" indent="-457200">
              <a:buFont typeface="Arial" charset="0"/>
              <a:buChar char="•"/>
            </a:pP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Calculate the variance</a:t>
            </a:r>
          </a:p>
          <a:p>
            <a:pPr marL="464003" indent="-457200">
              <a:buFont typeface="Arial" charset="0"/>
              <a:buChar char="•"/>
            </a:pP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Calculate the Coefficient of Variation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4820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summarize() examples</a:t>
            </a:r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8396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Consider:</a:t>
            </a:r>
          </a:p>
          <a:p>
            <a:pPr marL="0" indent="0">
              <a:buNone/>
            </a:pPr>
            <a:r>
              <a:rPr lang="en-US" dirty="0"/>
              <a:t>How would you calculate the median Alkaline Phosphatase concentration in Men vs. Women?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0" y="5194300"/>
            <a:ext cx="26924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99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047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54;p18"/>
          <p:cNvGraphicFramePr/>
          <p:nvPr/>
        </p:nvGraphicFramePr>
        <p:xfrm>
          <a:off x="1629651" y="2861916"/>
          <a:ext cx="3622445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5811233" y="2941197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Google Shape;154;p18"/>
          <p:cNvGraphicFramePr/>
          <p:nvPr/>
        </p:nvGraphicFramePr>
        <p:xfrm>
          <a:off x="7218468" y="2552806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1213" y="686765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9" name="Google Shape;154;p18"/>
          <p:cNvGraphicFramePr/>
          <p:nvPr/>
        </p:nvGraphicFramePr>
        <p:xfrm>
          <a:off x="7510605" y="3129289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oogle Shape;154;p18"/>
          <p:cNvGraphicFramePr/>
          <p:nvPr/>
        </p:nvGraphicFramePr>
        <p:xfrm>
          <a:off x="7802743" y="3705772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99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2054" y="712657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645979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704322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8" name="Google Shape;137;p17"/>
          <p:cNvSpPr/>
          <p:nvPr/>
        </p:nvSpPr>
        <p:spPr>
          <a:xfrm>
            <a:off x="3055666" y="3774494"/>
            <a:ext cx="3135583" cy="2033420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  <a:gd name="connsiteX0" fmla="*/ 0 w 2183801"/>
              <a:gd name="connsiteY0" fmla="*/ 1129596 h 2448216"/>
              <a:gd name="connsiteX1" fmla="*/ 263730 w 2183801"/>
              <a:gd name="connsiteY1" fmla="*/ 865866 h 2448216"/>
              <a:gd name="connsiteX2" fmla="*/ 1209057 w 2183801"/>
              <a:gd name="connsiteY2" fmla="*/ 843552 h 2448216"/>
              <a:gd name="connsiteX3" fmla="*/ 1806423 w 2183801"/>
              <a:gd name="connsiteY3" fmla="*/ 0 h 2448216"/>
              <a:gd name="connsiteX4" fmla="*/ 1478117 w 2183801"/>
              <a:gd name="connsiteY4" fmla="*/ 877024 h 2448216"/>
              <a:gd name="connsiteX5" fmla="*/ 1920071 w 2183801"/>
              <a:gd name="connsiteY5" fmla="*/ 865866 h 2448216"/>
              <a:gd name="connsiteX6" fmla="*/ 2183801 w 2183801"/>
              <a:gd name="connsiteY6" fmla="*/ 1129596 h 2448216"/>
              <a:gd name="connsiteX7" fmla="*/ 2183801 w 2183801"/>
              <a:gd name="connsiteY7" fmla="*/ 1129591 h 2448216"/>
              <a:gd name="connsiteX8" fmla="*/ 2183801 w 2183801"/>
              <a:gd name="connsiteY8" fmla="*/ 1129591 h 2448216"/>
              <a:gd name="connsiteX9" fmla="*/ 2183801 w 2183801"/>
              <a:gd name="connsiteY9" fmla="*/ 1525179 h 2448216"/>
              <a:gd name="connsiteX10" fmla="*/ 2183801 w 2183801"/>
              <a:gd name="connsiteY10" fmla="*/ 2184486 h 2448216"/>
              <a:gd name="connsiteX11" fmla="*/ 1920071 w 2183801"/>
              <a:gd name="connsiteY11" fmla="*/ 2448216 h 2448216"/>
              <a:gd name="connsiteX12" fmla="*/ 909917 w 2183801"/>
              <a:gd name="connsiteY12" fmla="*/ 2448216 h 2448216"/>
              <a:gd name="connsiteX13" fmla="*/ 363967 w 2183801"/>
              <a:gd name="connsiteY13" fmla="*/ 2448216 h 2448216"/>
              <a:gd name="connsiteX14" fmla="*/ 363967 w 2183801"/>
              <a:gd name="connsiteY14" fmla="*/ 2448216 h 2448216"/>
              <a:gd name="connsiteX15" fmla="*/ 263730 w 2183801"/>
              <a:gd name="connsiteY15" fmla="*/ 2448216 h 2448216"/>
              <a:gd name="connsiteX16" fmla="*/ 0 w 2183801"/>
              <a:gd name="connsiteY16" fmla="*/ 2184486 h 2448216"/>
              <a:gd name="connsiteX17" fmla="*/ 0 w 2183801"/>
              <a:gd name="connsiteY17" fmla="*/ 1525179 h 2448216"/>
              <a:gd name="connsiteX18" fmla="*/ 0 w 2183801"/>
              <a:gd name="connsiteY18" fmla="*/ 1129591 h 2448216"/>
              <a:gd name="connsiteX19" fmla="*/ 0 w 2183801"/>
              <a:gd name="connsiteY19" fmla="*/ 1129591 h 2448216"/>
              <a:gd name="connsiteX20" fmla="*/ 0 w 2183801"/>
              <a:gd name="connsiteY20" fmla="*/ 1129596 h 244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448216">
                <a:moveTo>
                  <a:pt x="0" y="1129596"/>
                </a:moveTo>
                <a:cubicBezTo>
                  <a:pt x="0" y="983942"/>
                  <a:pt x="118076" y="865866"/>
                  <a:pt x="263730" y="865866"/>
                </a:cubicBezTo>
                <a:lnTo>
                  <a:pt x="1209057" y="843552"/>
                </a:lnTo>
                <a:lnTo>
                  <a:pt x="1806423" y="0"/>
                </a:lnTo>
                <a:lnTo>
                  <a:pt x="1478117" y="877024"/>
                </a:lnTo>
                <a:lnTo>
                  <a:pt x="1920071" y="865866"/>
                </a:lnTo>
                <a:cubicBezTo>
                  <a:pt x="2065725" y="865866"/>
                  <a:pt x="2183801" y="983942"/>
                  <a:pt x="2183801" y="1129596"/>
                </a:cubicBezTo>
                <a:lnTo>
                  <a:pt x="2183801" y="1129591"/>
                </a:lnTo>
                <a:lnTo>
                  <a:pt x="2183801" y="1129591"/>
                </a:lnTo>
                <a:lnTo>
                  <a:pt x="2183801" y="1525179"/>
                </a:lnTo>
                <a:lnTo>
                  <a:pt x="2183801" y="2184486"/>
                </a:lnTo>
                <a:cubicBezTo>
                  <a:pt x="2183801" y="2330140"/>
                  <a:pt x="2065725" y="2448216"/>
                  <a:pt x="1920071" y="2448216"/>
                </a:cubicBezTo>
                <a:lnTo>
                  <a:pt x="909917" y="2448216"/>
                </a:lnTo>
                <a:lnTo>
                  <a:pt x="363967" y="2448216"/>
                </a:lnTo>
                <a:lnTo>
                  <a:pt x="363967" y="2448216"/>
                </a:lnTo>
                <a:lnTo>
                  <a:pt x="263730" y="2448216"/>
                </a:lnTo>
                <a:cubicBezTo>
                  <a:pt x="118076" y="2448216"/>
                  <a:pt x="0" y="2330140"/>
                  <a:pt x="0" y="2184486"/>
                </a:cubicBezTo>
                <a:lnTo>
                  <a:pt x="0" y="1525179"/>
                </a:lnTo>
                <a:lnTo>
                  <a:pt x="0" y="1129591"/>
                </a:lnTo>
                <a:lnTo>
                  <a:pt x="0" y="1129591"/>
                </a:lnTo>
                <a:lnTo>
                  <a:pt x="0" y="112959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9" name="Google Shape;138;p17"/>
          <p:cNvSpPr txBox="1"/>
          <p:nvPr/>
        </p:nvSpPr>
        <p:spPr>
          <a:xfrm>
            <a:off x="3210763" y="4664104"/>
            <a:ext cx="2913812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of variable to group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1072054" y="2075342"/>
            <a:ext cx="1076259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Grouping observations based on a specific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’s values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92450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95C056-3EFD-52ED-A957-29309F415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903" y="3653733"/>
            <a:ext cx="6258798" cy="30388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284159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  <a:endParaRPr lang="en-US" sz="3200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gender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29" y="1684817"/>
            <a:ext cx="7335447" cy="50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gender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D4421FF-4B94-2142-9F28-7551BEAB67CA}"/>
              </a:ext>
            </a:extLst>
          </p:cNvPr>
          <p:cNvSpPr/>
          <p:nvPr/>
        </p:nvSpPr>
        <p:spPr>
          <a:xfrm>
            <a:off x="2842903" y="3665414"/>
            <a:ext cx="3776972" cy="425894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4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13064"/>
            <a:ext cx="1012054" cy="214839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CCC9DF-A3CC-8253-32BF-EFBA8693C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043158"/>
              </p:ext>
            </p:extLst>
          </p:nvPr>
        </p:nvGraphicFramePr>
        <p:xfrm>
          <a:off x="482600" y="287674"/>
          <a:ext cx="11455400" cy="6138809"/>
        </p:xfrm>
        <a:graphic>
          <a:graphicData uri="http://schemas.openxmlformats.org/drawingml/2006/table">
            <a:tbl>
              <a:tblPr/>
              <a:tblGrid>
                <a:gridCol w="2291076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September 26, 2021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Session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Instructor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9094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8:30 am - 8:45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Course Introduction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Robert Benirschke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8:45 am – 9:30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Intro to R and Reproducible Reporting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Amrom</a:t>
                      </a: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Obstfeld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9:45 am - 10:30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Coding Basics and Importing Data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Amrom</a:t>
                      </a:r>
                      <a:r>
                        <a:rPr lang="en-US" sz="1800" b="0" i="0" u="none" strike="noStrike" noProof="0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 Obstfeld</a:t>
                      </a:r>
                      <a:endParaRPr lang="en-US" dirty="0"/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10:45 am – 11:30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6537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LUNCH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12:30 pm - 1:30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Grouping and Summarizing Data  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1:45 pm – 2:45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Patrick Mathias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3:00 pm - 3:30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Advanced Reporting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93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B7F5A-A512-3A3E-ECD0-6C835726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115" y="3957353"/>
            <a:ext cx="4148475" cy="26183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628003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93925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gender,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pat_type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gender, 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pat_type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29" y="1684817"/>
            <a:ext cx="9621448" cy="50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`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pan_day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` and `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clinic_name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`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D4E7655-247D-EE4F-844A-69AB1769C681}"/>
              </a:ext>
            </a:extLst>
          </p:cNvPr>
          <p:cNvSpPr/>
          <p:nvPr/>
        </p:nvSpPr>
        <p:spPr>
          <a:xfrm>
            <a:off x="3837115" y="4045425"/>
            <a:ext cx="4040060" cy="309717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52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 %&gt;% summarize()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583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0984" y="758471"/>
            <a:ext cx="2468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</a:t>
            </a:r>
            <a:endParaRPr lang="en-US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1663" y="783873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1410" y="831373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%&gt;%</a:t>
            </a:r>
            <a:endParaRPr lang="en-US" sz="5400" dirty="0">
              <a:latin typeface="+mj-lt"/>
            </a:endParaRPr>
          </a:p>
        </p:txBody>
      </p:sp>
      <p:graphicFrame>
        <p:nvGraphicFramePr>
          <p:cNvPr id="3" name="Google Shape;154;p18"/>
          <p:cNvGraphicFramePr/>
          <p:nvPr/>
        </p:nvGraphicFramePr>
        <p:xfrm>
          <a:off x="1606351" y="2967054"/>
          <a:ext cx="2401947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4268089" y="396051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77727" y="4303413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350840" y="2931327"/>
            <a:ext cx="2476438" cy="2690254"/>
            <a:chOff x="4377469" y="1940727"/>
            <a:chExt cx="2476438" cy="2690254"/>
          </a:xfrm>
        </p:grpSpPr>
        <p:graphicFrame>
          <p:nvGraphicFramePr>
            <p:cNvPr id="5" name="Google Shape;154;p18"/>
            <p:cNvGraphicFramePr/>
            <p:nvPr/>
          </p:nvGraphicFramePr>
          <p:xfrm>
            <a:off x="4451960" y="1940727"/>
            <a:ext cx="2401947" cy="2690254"/>
          </p:xfrm>
          <a:graphic>
            <a:graphicData uri="http://schemas.openxmlformats.org/drawingml/2006/table">
              <a:tbl>
                <a:tblPr firstRow="1" bandRow="1">
                  <a:noFill/>
                  <a:effectLst/>
                </a:tblPr>
                <a:tblGrid>
                  <a:gridCol w="72450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853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9207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1" name="Rounded Rectangle 10"/>
            <p:cNvSpPr/>
            <p:nvPr/>
          </p:nvSpPr>
          <p:spPr>
            <a:xfrm>
              <a:off x="4377470" y="2241176"/>
              <a:ext cx="2476437" cy="896471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77470" y="3122313"/>
              <a:ext cx="2476437" cy="685800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77469" y="3808113"/>
              <a:ext cx="2476437" cy="754334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Google Shape;154;p18"/>
          <p:cNvGraphicFramePr/>
          <p:nvPr/>
        </p:nvGraphicFramePr>
        <p:xfrm>
          <a:off x="9169819" y="3482785"/>
          <a:ext cx="1409875" cy="1537288"/>
        </p:xfrm>
        <a:graphic>
          <a:graphicData uri="http://schemas.openxmlformats.org/drawingml/2006/table">
            <a:tbl>
              <a:tblPr firstRow="1" bandRow="1">
                <a:noFill/>
                <a:effectLst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296;p32"/>
          <p:cNvSpPr txBox="1"/>
          <p:nvPr/>
        </p:nvSpPr>
        <p:spPr>
          <a:xfrm>
            <a:off x="1510050" y="2115906"/>
            <a:ext cx="7411101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Make summaries of your data </a:t>
            </a:r>
            <a:r>
              <a:rPr lang="en-US" sz="3600" i="1" dirty="0">
                <a:latin typeface="Calibri"/>
                <a:ea typeface="Calibri"/>
                <a:cs typeface="Calibri"/>
                <a:sym typeface="Calibri"/>
              </a:rPr>
              <a:t>by group</a:t>
            </a:r>
            <a:endParaRPr sz="36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ight Arrow 17"/>
          <p:cNvSpPr/>
          <p:nvPr/>
        </p:nvSpPr>
        <p:spPr>
          <a:xfrm rot="611046">
            <a:off x="8077727" y="3682611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0988954" flipV="1">
            <a:off x="8077727" y="489285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60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6825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 %&gt;% 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60075" y="2410049"/>
            <a:ext cx="9392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FC3EA-B706-FB27-A8AE-C62BD67BB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625" y="4311044"/>
            <a:ext cx="1306452" cy="2315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0191C7-A135-837E-323A-C8932B75B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505" y="4920192"/>
            <a:ext cx="1352739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9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6825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 %&gt;% 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60075" y="2410049"/>
            <a:ext cx="9392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(gender)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EB33F-2761-BF57-B555-16850E6DD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048" y="4324606"/>
            <a:ext cx="1310754" cy="2316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74DA3D-05CC-38BF-93AB-365D31A0E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109" y="4863734"/>
            <a:ext cx="316274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6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178175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Calculate:</a:t>
            </a:r>
          </a:p>
          <a:p>
            <a:r>
              <a:rPr lang="en-US" dirty="0"/>
              <a:t>a) The median Alkaline Phosphatase concentration in Men and Women</a:t>
            </a:r>
          </a:p>
          <a:p>
            <a:r>
              <a:rPr lang="en-US" dirty="0"/>
              <a:t>b) (</a:t>
            </a:r>
            <a:r>
              <a:rPr lang="en-US" i="1" dirty="0"/>
              <a:t>*Extra*</a:t>
            </a:r>
            <a:r>
              <a:rPr lang="en-US" dirty="0"/>
              <a:t>) The median Alkaline Phosphatase concentration in Men and Women over 51</a:t>
            </a:r>
          </a:p>
        </p:txBody>
      </p:sp>
    </p:spTree>
    <p:extLst>
      <p:ext uri="{BB962C8B-B14F-4D97-AF65-F5344CB8AC3E}">
        <p14:creationId xmlns:p14="http://schemas.microsoft.com/office/powerpoint/2010/main" val="2205940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305" y="1663700"/>
            <a:ext cx="11309213" cy="4618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Summarize() </a:t>
            </a:r>
            <a:r>
              <a:rPr lang="en-US" sz="3200" dirty="0"/>
              <a:t>is a function that enables us to calculate summaries of variables (columns).  </a:t>
            </a:r>
          </a:p>
          <a:p>
            <a:pPr marL="0" indent="0">
              <a:buNone/>
            </a:pPr>
            <a:r>
              <a:rPr lang="en-US" sz="3200" dirty="0"/>
              <a:t>Common summary activities include counting observations using </a:t>
            </a:r>
            <a:r>
              <a:rPr lang="en-US" sz="3200" b="1" dirty="0"/>
              <a:t>n()</a:t>
            </a:r>
            <a:r>
              <a:rPr lang="en-US" sz="3200" dirty="0"/>
              <a:t>, counting unique observations using </a:t>
            </a:r>
            <a:r>
              <a:rPr lang="en-US" sz="3200" b="1" dirty="0" err="1"/>
              <a:t>n_distinct</a:t>
            </a:r>
            <a:r>
              <a:rPr lang="en-US" sz="3200" b="1" dirty="0"/>
              <a:t>()</a:t>
            </a:r>
            <a:r>
              <a:rPr lang="en-US" sz="3200" dirty="0"/>
              <a:t>, and calculating means using </a:t>
            </a:r>
            <a:r>
              <a:rPr lang="en-US" sz="3200" b="1" dirty="0"/>
              <a:t>mean()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r>
              <a:rPr lang="en-US" sz="3200" b="1" dirty="0" err="1"/>
              <a:t>Group_by</a:t>
            </a:r>
            <a:r>
              <a:rPr lang="en-US" sz="3200" b="1" dirty="0"/>
              <a:t>()</a:t>
            </a:r>
            <a:r>
              <a:rPr lang="en-US" sz="3200" dirty="0"/>
              <a:t> is a function that enables us to create subsets of data by a variable.  Data can also be grouped by multiple variables.</a:t>
            </a:r>
          </a:p>
          <a:p>
            <a:pPr marL="0" indent="0">
              <a:buNone/>
            </a:pPr>
            <a:r>
              <a:rPr lang="en-US" sz="3200" dirty="0"/>
              <a:t>Combining the </a:t>
            </a:r>
            <a:r>
              <a:rPr lang="en-US" sz="3200" b="1" dirty="0" err="1"/>
              <a:t>group_by</a:t>
            </a:r>
            <a:r>
              <a:rPr lang="en-US" sz="3200" b="1" dirty="0"/>
              <a:t>()</a:t>
            </a:r>
            <a:r>
              <a:rPr lang="en-US" sz="3200" dirty="0"/>
              <a:t> and </a:t>
            </a:r>
            <a:r>
              <a:rPr lang="en-US" sz="3200" b="1" dirty="0"/>
              <a:t>summarize()</a:t>
            </a:r>
            <a:r>
              <a:rPr lang="en-US" sz="3200" dirty="0"/>
              <a:t> functions is a powerful way to look at summarizations across groups.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89716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3297111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66D9F7-9C44-AA49-B3D0-BB4789742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513" y="134714"/>
            <a:ext cx="8630973" cy="658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16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3AB48-7D7C-EA41-B363-030C87B1B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Modeling</a:t>
            </a:r>
          </a:p>
        </p:txBody>
      </p:sp>
    </p:spTree>
    <p:extLst>
      <p:ext uri="{BB962C8B-B14F-4D97-AF65-F5344CB8AC3E}">
        <p14:creationId xmlns:p14="http://schemas.microsoft.com/office/powerpoint/2010/main" val="2054886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</a:t>
            </a:r>
            <a:r>
              <a:rPr lang="en-US" sz="3200" dirty="0" err="1"/>
              <a:t>dplyr</a:t>
            </a:r>
            <a:r>
              <a:rPr lang="en-US" sz="3200" dirty="0"/>
              <a:t> tools for grouping and summarizing data in R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Calculate a summary statistic for a variable using the summarize() function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Creates groupings of data using the </a:t>
            </a:r>
            <a:r>
              <a:rPr lang="en-US" sz="3200" dirty="0" err="1"/>
              <a:t>group_by</a:t>
            </a:r>
            <a:r>
              <a:rPr lang="en-US" sz="3200" dirty="0"/>
              <a:t>() function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Combine </a:t>
            </a:r>
            <a:r>
              <a:rPr lang="en-US" sz="3200" dirty="0" err="1"/>
              <a:t>group_by</a:t>
            </a:r>
            <a:r>
              <a:rPr lang="en-US" sz="3200" dirty="0"/>
              <a:t>() and summarize() functions to calculate summary statistics for groups of data</a:t>
            </a:r>
          </a:p>
        </p:txBody>
      </p:sp>
    </p:spTree>
    <p:extLst>
      <p:ext uri="{BB962C8B-B14F-4D97-AF65-F5344CB8AC3E}">
        <p14:creationId xmlns:p14="http://schemas.microsoft.com/office/powerpoint/2010/main" val="495534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C6894-B477-C569-96FD-295C72E06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26D9E-D8A3-E6D0-27A0-FFF0BB1C9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295774"/>
            <a:ext cx="9720073" cy="20135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Function for linear regression is “</a:t>
            </a:r>
            <a:r>
              <a:rPr lang="en-US" sz="3200" dirty="0" err="1"/>
              <a:t>lm</a:t>
            </a:r>
            <a:r>
              <a:rPr lang="en-US" sz="3200" dirty="0"/>
              <a:t>”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200" dirty="0"/>
          </a:p>
        </p:txBody>
      </p:sp>
      <p:sp>
        <p:nvSpPr>
          <p:cNvPr id="5" name="Google Shape;131;p17">
            <a:extLst>
              <a:ext uri="{FF2B5EF4-FFF2-40B4-BE49-F238E27FC236}">
                <a16:creationId xmlns:a16="http://schemas.microsoft.com/office/drawing/2014/main" id="{CC8BF5CC-9E2E-F4CD-6FC8-2B5192018F84}"/>
              </a:ext>
            </a:extLst>
          </p:cNvPr>
          <p:cNvSpPr/>
          <p:nvPr/>
        </p:nvSpPr>
        <p:spPr>
          <a:xfrm>
            <a:off x="714703" y="2084832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dirty="0" err="1">
                <a:latin typeface="Consolas" panose="020B0609020204030204" pitchFamily="49" charset="0"/>
              </a:rPr>
              <a:t>lm.fit</a:t>
            </a:r>
            <a:r>
              <a:rPr lang="en-US" sz="3200" dirty="0">
                <a:latin typeface="Consolas" panose="020B0609020204030204" pitchFamily="49" charset="0"/>
              </a:rPr>
              <a:t> &lt;- </a:t>
            </a:r>
            <a:r>
              <a:rPr lang="en-US" sz="3200" dirty="0" err="1">
                <a:latin typeface="Consolas" panose="020B0609020204030204" pitchFamily="49" charset="0"/>
              </a:rPr>
              <a:t>lm</a:t>
            </a:r>
            <a:r>
              <a:rPr lang="en-US" sz="3200" dirty="0">
                <a:latin typeface="Consolas" panose="020B0609020204030204" pitchFamily="49" charset="0"/>
              </a:rPr>
              <a:t>(y ~ x, data)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 err="1">
                <a:latin typeface="Consolas" panose="020B0609020204030204" pitchFamily="49" charset="0"/>
              </a:rPr>
              <a:t>lm.fit</a:t>
            </a:r>
            <a:r>
              <a:rPr lang="en-US" sz="3200" dirty="0">
                <a:latin typeface="Consolas" panose="020B0609020204030204" pitchFamily="49" charset="0"/>
              </a:rPr>
              <a:t> &lt;- </a:t>
            </a:r>
            <a:r>
              <a:rPr lang="en-US" sz="3200" dirty="0" err="1">
                <a:latin typeface="Consolas" panose="020B0609020204030204" pitchFamily="49" charset="0"/>
              </a:rPr>
              <a:t>lm</a:t>
            </a:r>
            <a:r>
              <a:rPr lang="en-US" sz="3200" dirty="0">
                <a:latin typeface="Consolas" panose="020B0609020204030204" pitchFamily="49" charset="0"/>
              </a:rPr>
              <a:t>(y ~ x1 + x2 + … + </a:t>
            </a:r>
            <a:r>
              <a:rPr lang="en-US" sz="3200" dirty="0" err="1">
                <a:latin typeface="Consolas" panose="020B0609020204030204" pitchFamily="49" charset="0"/>
              </a:rPr>
              <a:t>xn</a:t>
            </a:r>
            <a:r>
              <a:rPr lang="en-US" sz="3200" dirty="0">
                <a:latin typeface="Consolas" panose="020B0609020204030204" pitchFamily="49" charset="0"/>
              </a:rPr>
              <a:t>, data)</a:t>
            </a:r>
          </a:p>
          <a:p>
            <a:endParaRPr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614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954A99-424B-A545-50CF-654BE923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468B7-A156-0F16-BB16-32237A20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Google Shape;131;p17">
            <a:extLst>
              <a:ext uri="{FF2B5EF4-FFF2-40B4-BE49-F238E27FC236}">
                <a16:creationId xmlns:a16="http://schemas.microsoft.com/office/drawing/2014/main" id="{9EF1F22D-DB25-A580-1CD0-0A7B292D9D24}"/>
              </a:ext>
            </a:extLst>
          </p:cNvPr>
          <p:cNvSpPr/>
          <p:nvPr/>
        </p:nvSpPr>
        <p:spPr>
          <a:xfrm>
            <a:off x="714703" y="2084832"/>
            <a:ext cx="10762593" cy="1639443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lm.model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</a:rPr>
              <a:t>lm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blood_urea_nitrogen</a:t>
            </a:r>
            <a:r>
              <a:rPr lang="en-US" sz="2400" dirty="0">
                <a:latin typeface="Consolas" panose="020B0609020204030204" pitchFamily="49" charset="0"/>
              </a:rPr>
              <a:t> ~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creatinine + </a:t>
            </a:r>
            <a:r>
              <a:rPr lang="en-US" sz="2400" dirty="0" err="1">
                <a:latin typeface="Consolas" panose="020B0609020204030204" pitchFamily="49" charset="0"/>
              </a:rPr>
              <a:t>aspartate_aminotransferase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biochem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summary(</a:t>
            </a:r>
            <a:r>
              <a:rPr lang="en-US" sz="2400" dirty="0" err="1">
                <a:latin typeface="Consolas" panose="020B0609020204030204" pitchFamily="49" charset="0"/>
              </a:rPr>
              <a:t>lm.model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  <a:endParaRPr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232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ED28-3530-037A-FD17-5AA02B0D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0EDED-5A89-C856-4EF6-CA02A514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AD955-7A96-E4EC-E541-5B790665C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84832"/>
            <a:ext cx="7770003" cy="39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20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C239-2480-EE27-E7AA-D05C4F93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Information From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179B38-2B17-9CC1-F7A9-DEDE7C4E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Google Shape;131;p17">
            <a:extLst>
              <a:ext uri="{FF2B5EF4-FFF2-40B4-BE49-F238E27FC236}">
                <a16:creationId xmlns:a16="http://schemas.microsoft.com/office/drawing/2014/main" id="{311D3AA8-831C-0FB2-994E-3C336488BE5A}"/>
              </a:ext>
            </a:extLst>
          </p:cNvPr>
          <p:cNvSpPr/>
          <p:nvPr/>
        </p:nvSpPr>
        <p:spPr>
          <a:xfrm>
            <a:off x="714703" y="2084832"/>
            <a:ext cx="10762593" cy="418795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lm.model$coefficients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confint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lm.model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 err="1"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913A5-0A69-1B41-F483-FBF704DA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36" y="2771683"/>
            <a:ext cx="8811855" cy="657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86F805-6155-FA21-7538-125746732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25" y="4457619"/>
            <a:ext cx="6620799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02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</a:t>
            </a:r>
            <a:r>
              <a:rPr lang="en-US" sz="3200" dirty="0" err="1"/>
              <a:t>dplyr</a:t>
            </a:r>
            <a:r>
              <a:rPr lang="en-US" sz="3200" dirty="0"/>
              <a:t> tools for grouping and summarizing data in R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Calculate a summary statistic for a variable using the summarize() function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Creates groupings of data using the </a:t>
            </a:r>
            <a:r>
              <a:rPr lang="en-US" sz="3200" dirty="0" err="1"/>
              <a:t>group_by</a:t>
            </a:r>
            <a:r>
              <a:rPr lang="en-US" sz="3200" dirty="0"/>
              <a:t>() function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Combine </a:t>
            </a:r>
            <a:r>
              <a:rPr lang="en-US" sz="3200" dirty="0" err="1"/>
              <a:t>group_by</a:t>
            </a:r>
            <a:r>
              <a:rPr lang="en-US" sz="3200" dirty="0"/>
              <a:t>() and summarize() functions to calculate summary statistics for groups of data</a:t>
            </a:r>
          </a:p>
        </p:txBody>
      </p:sp>
    </p:spTree>
    <p:extLst>
      <p:ext uri="{BB962C8B-B14F-4D97-AF65-F5344CB8AC3E}">
        <p14:creationId xmlns:p14="http://schemas.microsoft.com/office/powerpoint/2010/main" val="727458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331326" y="4628543"/>
            <a:ext cx="1896753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03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509C-724E-01FB-0775-9004639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vs. Wide Format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3AE24B-CC9D-C55E-D616-ED13269B5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139" y="2084832"/>
            <a:ext cx="5182049" cy="3700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FCF967-29D7-DDC1-8707-6E0601D4908A}"/>
              </a:ext>
            </a:extLst>
          </p:cNvPr>
          <p:cNvSpPr txBox="1"/>
          <p:nvPr/>
        </p:nvSpPr>
        <p:spPr>
          <a:xfrm>
            <a:off x="1" y="6534150"/>
            <a:ext cx="1219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Introduction to the </a:t>
            </a:r>
            <a:r>
              <a:rPr lang="en-US" sz="1400" dirty="0" err="1"/>
              <a:t>Tidyverse</a:t>
            </a:r>
            <a:r>
              <a:rPr lang="en-US" sz="1400" dirty="0"/>
              <a:t>: How to be a Tidy Data Scientist, Olivier </a:t>
            </a:r>
            <a:r>
              <a:rPr lang="en-US" sz="1400" dirty="0" err="1"/>
              <a:t>Giminez</a:t>
            </a:r>
            <a:r>
              <a:rPr lang="en-US" sz="1400" dirty="0"/>
              <a:t>, November 2020 (https://oliviergimenez.github.io/intro_tidyverse/#50)</a:t>
            </a:r>
          </a:p>
        </p:txBody>
      </p:sp>
    </p:spTree>
    <p:extLst>
      <p:ext uri="{BB962C8B-B14F-4D97-AF65-F5344CB8AC3E}">
        <p14:creationId xmlns:p14="http://schemas.microsoft.com/office/powerpoint/2010/main" val="3346090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Summarize()</a:t>
            </a:r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E7AA-CC51-CE40-9585-24244F73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What is the distribution of Alkaline Phosphatase results?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F51D5-B3E9-E993-7AED-CA31195A1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219" y="1786336"/>
            <a:ext cx="6947561" cy="488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17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758718" y="1950720"/>
            <a:ext cx="6159054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40" y="2673888"/>
            <a:ext cx="5439827" cy="206680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765040" y="2987040"/>
            <a:ext cx="1010920" cy="175365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6757" y="750622"/>
            <a:ext cx="2830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sym typeface="Calibri"/>
              </a:rPr>
              <a:t>()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493C65-B51F-E941-8996-74CCA516164B}"/>
              </a:ext>
            </a:extLst>
          </p:cNvPr>
          <p:cNvSpPr/>
          <p:nvPr/>
        </p:nvSpPr>
        <p:spPr>
          <a:xfrm>
            <a:off x="7212330" y="2673888"/>
            <a:ext cx="705442" cy="709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51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47205" y="237537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6" name="Google Shape;296;p32"/>
          <p:cNvSpPr txBox="1"/>
          <p:nvPr/>
        </p:nvSpPr>
        <p:spPr>
          <a:xfrm>
            <a:off x="847205" y="188266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5224" y="2433717"/>
            <a:ext cx="10074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3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new_variable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rgbClr val="D3908F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2698230" y="4168817"/>
            <a:ext cx="2530995" cy="1557835"/>
          </a:xfrm>
          <a:prstGeom prst="wedgeRoundRectCallout">
            <a:avLst>
              <a:gd name="adj1" fmla="val 62427"/>
              <a:gd name="adj2" fmla="val -92068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2796007" y="443266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variable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9100228" y="3560242"/>
            <a:ext cx="1977347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9333318" y="4426675"/>
            <a:ext cx="1658532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ctr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Value or function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6079" y="78106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644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15580</TotalTime>
  <Words>930</Words>
  <Application>Microsoft Office PowerPoint</Application>
  <PresentationFormat>Widescreen</PresentationFormat>
  <Paragraphs>182</Paragraphs>
  <Slides>34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Consolas</vt:lpstr>
      <vt:lpstr>Times New Roman</vt:lpstr>
      <vt:lpstr>Trebuchet MS</vt:lpstr>
      <vt:lpstr>Tw Cen MT</vt:lpstr>
      <vt:lpstr>Tw Cen MT Condensed</vt:lpstr>
      <vt:lpstr>Wingdings</vt:lpstr>
      <vt:lpstr>Wingdings 3</vt:lpstr>
      <vt:lpstr>Integral</vt:lpstr>
      <vt:lpstr>Grouping and Summarizing Data</vt:lpstr>
      <vt:lpstr>PowerPoint Presentation</vt:lpstr>
      <vt:lpstr>PowerPoint Presentation</vt:lpstr>
      <vt:lpstr>Typical Data Science Pipeline</vt:lpstr>
      <vt:lpstr>Long vs. Wide Format Data</vt:lpstr>
      <vt:lpstr>Summarize()</vt:lpstr>
      <vt:lpstr>Q: What is the distribution of Alkaline Phosphatase results?</vt:lpstr>
      <vt:lpstr>PowerPoint Presentation</vt:lpstr>
      <vt:lpstr>PowerPoint Presentation</vt:lpstr>
      <vt:lpstr>PowerPoint Presentation</vt:lpstr>
      <vt:lpstr>PowerPoint Presentation</vt:lpstr>
      <vt:lpstr>Your Turn #1</vt:lpstr>
      <vt:lpstr>PowerPoint Presentation</vt:lpstr>
      <vt:lpstr>PowerPoint Presentation</vt:lpstr>
      <vt:lpstr>Your Turn #2</vt:lpstr>
      <vt:lpstr>group_by()</vt:lpstr>
      <vt:lpstr>PowerPoint Presentation</vt:lpstr>
      <vt:lpstr>PowerPoint Presentation</vt:lpstr>
      <vt:lpstr>PowerPoint Presentation</vt:lpstr>
      <vt:lpstr>PowerPoint Presentation</vt:lpstr>
      <vt:lpstr>group_by() %&gt;% summarize()</vt:lpstr>
      <vt:lpstr>PowerPoint Presentation</vt:lpstr>
      <vt:lpstr>PowerPoint Presentation</vt:lpstr>
      <vt:lpstr>PowerPoint Presentation</vt:lpstr>
      <vt:lpstr>Your Turn #3</vt:lpstr>
      <vt:lpstr>PowerPoint Presentation</vt:lpstr>
      <vt:lpstr>What else?</vt:lpstr>
      <vt:lpstr>PowerPoint Presentation</vt:lpstr>
      <vt:lpstr>Regression Modeling</vt:lpstr>
      <vt:lpstr>Linear Regression</vt:lpstr>
      <vt:lpstr>Example</vt:lpstr>
      <vt:lpstr>Results</vt:lpstr>
      <vt:lpstr>Extracting Information From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Robert Benirschke</cp:lastModifiedBy>
  <cp:revision>730</cp:revision>
  <cp:lastPrinted>2020-07-14T03:12:28Z</cp:lastPrinted>
  <dcterms:created xsi:type="dcterms:W3CDTF">2018-02-01T22:00:01Z</dcterms:created>
  <dcterms:modified xsi:type="dcterms:W3CDTF">2023-07-07T21:51:24Z</dcterms:modified>
</cp:coreProperties>
</file>